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98" r:id="rId1"/>
  </p:sldMasterIdLst>
  <p:notesMasterIdLst>
    <p:notesMasterId r:id="rId9"/>
  </p:notesMasterIdLst>
  <p:sldIdLst>
    <p:sldId id="256" r:id="rId2"/>
    <p:sldId id="262" r:id="rId3"/>
    <p:sldId id="257" r:id="rId4"/>
    <p:sldId id="261" r:id="rId5"/>
    <p:sldId id="258" r:id="rId6"/>
    <p:sldId id="260" r:id="rId7"/>
    <p:sldId id="259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76444" autoAdjust="0"/>
  </p:normalViewPr>
  <p:slideViewPr>
    <p:cSldViewPr snapToGrid="0">
      <p:cViewPr varScale="1">
        <p:scale>
          <a:sx n="68" d="100"/>
          <a:sy n="68" d="100"/>
        </p:scale>
        <p:origin x="13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Température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TN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Max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Feuil1!$A$2:$A$5</c:f>
              <c:strCache>
                <c:ptCount val="4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10</c:v>
                </c:pt>
                <c:pt idx="1">
                  <c:v>16</c:v>
                </c:pt>
                <c:pt idx="2">
                  <c:v>24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A7-4B1A-AD46-61084A2AA41C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Min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Feuil1!$A$2:$A$5</c:f>
              <c:strCache>
                <c:ptCount val="4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18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A7-4B1A-AD46-61084A2AA4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18505695"/>
        <c:axId val="1718480735"/>
        <c:axId val="0"/>
      </c:bar3DChart>
      <c:catAx>
        <c:axId val="1718505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TN"/>
          </a:p>
        </c:txPr>
        <c:crossAx val="1718480735"/>
        <c:crosses val="autoZero"/>
        <c:auto val="1"/>
        <c:lblAlgn val="ctr"/>
        <c:lblOffset val="100"/>
        <c:noMultiLvlLbl val="0"/>
      </c:catAx>
      <c:valAx>
        <c:axId val="17184807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TN"/>
          </a:p>
        </c:txPr>
        <c:crossAx val="1718505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T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T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834C4-3D01-44D7-A612-4DC0C22EDB81}" type="datetimeFigureOut">
              <a:rPr lang="fr-FR" smtClean="0"/>
              <a:t>06/02/2022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53AE0-73E3-4AB9-9F82-39B20A40A8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29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lnSpc>
                <a:spcPct val="107000"/>
              </a:lnSpc>
              <a:buFont typeface="+mj-lt"/>
              <a:buNone/>
            </a:pPr>
            <a:endParaRPr lang="fr-T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D53AE0-73E3-4AB9-9F82-39B20A40A8C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57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lnSpc>
                <a:spcPct val="107000"/>
              </a:lnSpc>
              <a:buFont typeface="+mj-lt"/>
              <a:buNone/>
            </a:pPr>
            <a:endParaRPr lang="fr-T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D53AE0-73E3-4AB9-9F82-39B20A40A8C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50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lnSpc>
                <a:spcPct val="107000"/>
              </a:lnSpc>
              <a:buFont typeface="+mj-lt"/>
              <a:buNone/>
            </a:pPr>
            <a:endParaRPr lang="fr-T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D53AE0-73E3-4AB9-9F82-39B20A40A8C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600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lnSpc>
                <a:spcPct val="107000"/>
              </a:lnSpc>
              <a:buFont typeface="+mj-lt"/>
              <a:buNone/>
            </a:pPr>
            <a:endParaRPr lang="fr-T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D53AE0-73E3-4AB9-9F82-39B20A40A8C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378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lnSpc>
                <a:spcPct val="107000"/>
              </a:lnSpc>
              <a:buFont typeface="+mj-lt"/>
              <a:buNone/>
            </a:pPr>
            <a:endParaRPr lang="fr-T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D53AE0-73E3-4AB9-9F82-39B20A40A8C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480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lnSpc>
                <a:spcPct val="107000"/>
              </a:lnSpc>
              <a:buFont typeface="+mj-lt"/>
              <a:buNone/>
            </a:pPr>
            <a:endParaRPr lang="fr-T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D53AE0-73E3-4AB9-9F82-39B20A40A8C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430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lnSpc>
                <a:spcPct val="107000"/>
              </a:lnSpc>
              <a:buFont typeface="+mj-lt"/>
              <a:buNone/>
            </a:pPr>
            <a:endParaRPr lang="fr-T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D53AE0-73E3-4AB9-9F82-39B20A40A8C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33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18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30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16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4191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62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0338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98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75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1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24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4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71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88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2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6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6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181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20989"/>
            <a:ext cx="8001000" cy="2971801"/>
          </a:xfrm>
        </p:spPr>
        <p:txBody>
          <a:bodyPr/>
          <a:lstStyle/>
          <a:p>
            <a:r>
              <a:rPr lang="fr-FR" dirty="0"/>
              <a:t>Aventures de pêche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623192"/>
            <a:ext cx="6400800" cy="1947333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Laketown</a:t>
            </a:r>
            <a:r>
              <a:rPr lang="en-US" dirty="0">
                <a:solidFill>
                  <a:schemeClr val="tx1"/>
                </a:solidFill>
              </a:rPr>
              <a:t>, Oregon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266" y="411480"/>
            <a:ext cx="3315956" cy="3017520"/>
          </a:xfrm>
          <a:prstGeom prst="rect">
            <a:avLst/>
          </a:prstGeom>
          <a:effectLst>
            <a:glow rad="127000">
              <a:schemeClr val="accent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74344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88A173-053A-4DC1-9E8D-6948A3A90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Succès de la pêche derby !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18C74091-5F6E-4EAF-B6E3-9BA798420EC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13388" y="863601"/>
            <a:ext cx="4320001" cy="3600000"/>
          </a:xfrm>
          <a:ln w="12700">
            <a:solidFill>
              <a:schemeClr val="accent1"/>
            </a:solidFill>
          </a:ln>
        </p:spPr>
      </p:pic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3FED1D71-3BDE-4B69-A9DA-1B1DA95AB4E0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7058612" y="1378744"/>
            <a:ext cx="4320000" cy="3600000"/>
          </a:xfr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39301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9198" y="4856917"/>
            <a:ext cx="8596668" cy="1320800"/>
          </a:xfrm>
        </p:spPr>
        <p:txBody>
          <a:bodyPr/>
          <a:lstStyle/>
          <a:p>
            <a:r>
              <a:rPr lang="fr-FR" dirty="0"/>
              <a:t>Pêche et Vie Sauvage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814" y="1229591"/>
            <a:ext cx="3837213" cy="28779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79198" y="995218"/>
            <a:ext cx="46634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Atelier Aquaculture - Environ 30 lycéens et étudiants y ont assisté.</a:t>
            </a:r>
          </a:p>
          <a:p>
            <a:endParaRPr lang="fr-FR" dirty="0"/>
          </a:p>
          <a:p>
            <a:r>
              <a:rPr lang="fr-FR" dirty="0"/>
              <a:t>Journée de pêche pour Enfants - 75 élèves de CM2 ont participés.</a:t>
            </a:r>
          </a:p>
          <a:p>
            <a:endParaRPr lang="fr-FR" dirty="0"/>
          </a:p>
          <a:p>
            <a:r>
              <a:rPr lang="fr-FR" dirty="0"/>
              <a:t>Le Département de Pêche et Vie Sauvage d’Oregon a libéré environ 1000 truites de taille légale pour que le participants les attrapent.</a:t>
            </a:r>
          </a:p>
          <a:p>
            <a:endParaRPr lang="fr-FR" dirty="0"/>
          </a:p>
          <a:p>
            <a:r>
              <a:rPr lang="fr-FR" dirty="0"/>
              <a:t>$60000 récoltés pour l’amélioration locale des poissons.</a:t>
            </a:r>
          </a:p>
        </p:txBody>
      </p:sp>
    </p:spTree>
    <p:extLst>
      <p:ext uri="{BB962C8B-B14F-4D97-AF65-F5344CB8AC3E}">
        <p14:creationId xmlns:p14="http://schemas.microsoft.com/office/powerpoint/2010/main" val="61851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912" y="4767886"/>
            <a:ext cx="8534400" cy="1507067"/>
          </a:xfrm>
        </p:spPr>
        <p:txBody>
          <a:bodyPr/>
          <a:lstStyle/>
          <a:p>
            <a:r>
              <a:rPr lang="fr-FR" dirty="0"/>
              <a:t>Un autre été se termine…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9550" y="1065250"/>
            <a:ext cx="5405966" cy="2677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L’été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fut un grand succès à notre lac cette année :</a:t>
            </a: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10% de touristes de plus que l’année dernière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12% d’augmentation en poissons attrapés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60% de visiteurs de retour</a:t>
            </a:r>
          </a:p>
        </p:txBody>
      </p:sp>
      <p:pic>
        <p:nvPicPr>
          <p:cNvPr id="5" name="Graphique 4" descr="Soleil">
            <a:extLst>
              <a:ext uri="{FF2B5EF4-FFF2-40B4-BE49-F238E27FC236}">
                <a16:creationId xmlns:a16="http://schemas.microsoft.com/office/drawing/2014/main" id="{B6E77A8D-9F66-44A1-87DD-40D353DDDF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04312" y="684250"/>
            <a:ext cx="1268437" cy="126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26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4" y="5069609"/>
            <a:ext cx="5012266" cy="914400"/>
          </a:xfrm>
        </p:spPr>
        <p:txBody>
          <a:bodyPr>
            <a:normAutofit/>
          </a:bodyPr>
          <a:lstStyle/>
          <a:p>
            <a:r>
              <a:rPr lang="fr-FR" sz="3600" dirty="0"/>
              <a:t>L’hiver approche !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34" y="723354"/>
            <a:ext cx="3415771" cy="45543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668" y="723354"/>
            <a:ext cx="5656869" cy="914401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N’oubliez pas. Nous proposons de la pêche sur glace aux pêcheurs les plus engagés. Commencez à planifier votre voyage aujourd’hui !</a:t>
            </a:r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DB483A2A-3CAE-437C-B49F-0F5CC361A9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6201510"/>
              </p:ext>
            </p:extLst>
          </p:nvPr>
        </p:nvGraphicFramePr>
        <p:xfrm>
          <a:off x="5332864" y="1637755"/>
          <a:ext cx="5997124" cy="434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0223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9912" y="4778277"/>
            <a:ext cx="8534400" cy="1507067"/>
          </a:xfrm>
        </p:spPr>
        <p:txBody>
          <a:bodyPr/>
          <a:lstStyle/>
          <a:p>
            <a:r>
              <a:rPr lang="fr-FR" dirty="0"/>
              <a:t>Prêt pour aller pêcher 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4211" y="270349"/>
            <a:ext cx="3773488" cy="1485899"/>
          </a:xfrm>
        </p:spPr>
        <p:txBody>
          <a:bodyPr/>
          <a:lstStyle/>
          <a:p>
            <a:pPr lvl="0"/>
            <a:r>
              <a:rPr lang="fr-FR" dirty="0">
                <a:solidFill>
                  <a:schemeClr val="tx1"/>
                </a:solidFill>
              </a:rPr>
              <a:t>Réservez une Aventure</a:t>
            </a:r>
          </a:p>
          <a:p>
            <a:pPr lvl="0"/>
            <a:r>
              <a:rPr lang="fr-FR" dirty="0">
                <a:solidFill>
                  <a:schemeClr val="tx1"/>
                </a:solidFill>
              </a:rPr>
              <a:t>Préparez votre Matériel</a:t>
            </a:r>
          </a:p>
          <a:p>
            <a:pPr lvl="0"/>
            <a:r>
              <a:rPr lang="fr-FR" dirty="0">
                <a:solidFill>
                  <a:schemeClr val="tx1"/>
                </a:solidFill>
              </a:rPr>
              <a:t>Attrapez un Poisson !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4D765A6-A3CA-49A2-BCA2-7BA5855175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1" y="1749369"/>
            <a:ext cx="4812457" cy="3429000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68404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0052" y="4617949"/>
            <a:ext cx="8534400" cy="1507067"/>
          </a:xfrm>
        </p:spPr>
        <p:txBody>
          <a:bodyPr/>
          <a:lstStyle/>
          <a:p>
            <a:r>
              <a:rPr lang="fr-FR" dirty="0"/>
              <a:t>La pêche est bonne à toutes les saisons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13977" y="1051789"/>
            <a:ext cx="45133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temps est magnifique toute l’année et l’eau du lac est étonnamment chaude pour la plupart des saisons à cause d’une source chaude qui s’écoule dans le lac. Même pendant l’hiver, quand le lac gèle à la surface, la température en profondeur permet aux poissons de rester actifs.</a:t>
            </a:r>
          </a:p>
          <a:p>
            <a:endParaRPr lang="fr-FR" dirty="0"/>
          </a:p>
          <a:p>
            <a:r>
              <a:rPr lang="fr-FR" dirty="0"/>
              <a:t>Ne laissez pas le mauvais temps à la maison vous effrayer car la pêche sur notre lac est fabuleuse toute l’année !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337696"/>
              </p:ext>
            </p:extLst>
          </p:nvPr>
        </p:nvGraphicFramePr>
        <p:xfrm>
          <a:off x="720052" y="1051789"/>
          <a:ext cx="3843337" cy="356616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430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Mois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Max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Eau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Janvier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Février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Mars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Avril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Juin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Juillet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Août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Septembre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Octobre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Novembre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Décembre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fr-FR" sz="18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97008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301</Words>
  <Application>Microsoft Office PowerPoint</Application>
  <PresentationFormat>Grand écran</PresentationFormat>
  <Paragraphs>86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Times New Roman</vt:lpstr>
      <vt:lpstr>Wingdings 3</vt:lpstr>
      <vt:lpstr>Slice</vt:lpstr>
      <vt:lpstr>Aventures de pêche</vt:lpstr>
      <vt:lpstr>Succès de la pêche derby !</vt:lpstr>
      <vt:lpstr>Pêche et Vie Sauvage </vt:lpstr>
      <vt:lpstr>Un autre été se termine…</vt:lpstr>
      <vt:lpstr>L’hiver approche !</vt:lpstr>
      <vt:lpstr>Prêt pour aller pêcher ?</vt:lpstr>
      <vt:lpstr>La pêche est bonne à toutes les saisons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2016-02-13T00:54:54Z</dcterms:created>
  <dcterms:modified xsi:type="dcterms:W3CDTF">2022-02-05T23:14:48Z</dcterms:modified>
</cp:coreProperties>
</file>