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AE4F2"/>
    <a:srgbClr val="45441B"/>
    <a:srgbClr val="969696"/>
    <a:srgbClr val="663300"/>
    <a:srgbClr val="CC6600"/>
    <a:srgbClr val="003366"/>
    <a:srgbClr val="A6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 varScale="1">
        <p:scale>
          <a:sx n="80" d="100"/>
          <a:sy n="80" d="100"/>
        </p:scale>
        <p:origin x="9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Montants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Feuil1!$A$2:$A$5</c:f>
              <c:strCache>
                <c:ptCount val="4"/>
                <c:pt idx="0">
                  <c:v>Projet 4</c:v>
                </c:pt>
                <c:pt idx="1">
                  <c:v>Projet 1</c:v>
                </c:pt>
                <c:pt idx="2">
                  <c:v>Projet 2</c:v>
                </c:pt>
                <c:pt idx="3">
                  <c:v>Projet 3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181000</c:v>
                </c:pt>
                <c:pt idx="1">
                  <c:v>240000</c:v>
                </c:pt>
                <c:pt idx="2">
                  <c:v>300000</c:v>
                </c:pt>
                <c:pt idx="3">
                  <c:v>450000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5-4D20-B2B9-0164FA40DFD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Dépenses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Feuil1!$A$2:$A$5</c:f>
              <c:strCache>
                <c:ptCount val="4"/>
                <c:pt idx="0">
                  <c:v>Projet 4</c:v>
                </c:pt>
                <c:pt idx="1">
                  <c:v>Projet 1</c:v>
                </c:pt>
                <c:pt idx="2">
                  <c:v>Projet 2</c:v>
                </c:pt>
                <c:pt idx="3">
                  <c:v>Projet 3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252000</c:v>
                </c:pt>
                <c:pt idx="1">
                  <c:v>310000</c:v>
                </c:pt>
                <c:pt idx="2">
                  <c:v>270000</c:v>
                </c:pt>
                <c:pt idx="3">
                  <c:v>260000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D5-4D20-B2B9-0164FA40D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7423488"/>
        <c:axId val="147424048"/>
      </c:barChart>
      <c:catAx>
        <c:axId val="1474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424048"/>
        <c:crosses val="autoZero"/>
        <c:auto val="1"/>
        <c:lblAlgn val="ctr"/>
        <c:lblOffset val="100"/>
        <c:noMultiLvlLbl val="0"/>
      </c:catAx>
      <c:valAx>
        <c:axId val="14742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42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0BEC5-36D1-4B12-8D6F-5D123F4E288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49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E13A8-516D-4A6D-A5F2-2F400B6329CE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Tâche2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Modifiez le graphique de la diapositive 7 pour en faire un graphique en Aires 3D.</a:t>
            </a:r>
          </a:p>
          <a:p>
            <a:r>
              <a:rPr lang="fr-FR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Tâche3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Masquez les commentaires de la présentation.</a:t>
            </a:r>
          </a:p>
          <a:p>
            <a:r>
              <a:rPr lang="fr-FR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Tâche4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Appliquez le style Style moyen 2 - Accentuation 3 au tableau de la diapositive 6. Modifiez le style de manière à avoir une couleur de remplissage en alternance pour les colonnes mais pas pour les lignes.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06093-558F-42B2-B286-107C2E8B4F5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88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2C264FC2-3ABD-4777-9446-A15DDD71534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D251-ECA7-41E5-BA0C-A8B904C58D5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E510-2FBE-455C-BD4C-F04BA06747F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DC73-A2D9-4509-8096-9D6E207A0EF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D889-78D9-487F-8D6D-052E2E545E6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01B3-9478-47AA-B48D-FD6659BA8B5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B317-0E8B-43D8-AEDB-4ADF789E9D7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EA64-F3DE-427D-A1F8-0720183477F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3964-4B34-4009-AAB6-9017900B981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BDBA-208E-4347-83AD-8FE3A9C4304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DDF6-25B7-41D4-AB82-466D0931EC1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97F9E9E9-4FE2-4208-B1EB-EC03739F5AC8}" type="slidenum">
              <a:rPr lang="en-US"/>
              <a:pPr/>
              <a:t>‹N°›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Woodgrove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Bank Corp.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err="1"/>
              <a:t>Woodgrove</a:t>
            </a:r>
            <a:r>
              <a:rPr lang="en-US" dirty="0"/>
              <a:t> Bank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Established in 1950</a:t>
            </a:r>
          </a:p>
          <a:p>
            <a:r>
              <a:rPr lang="en-US" dirty="0"/>
              <a:t>2,800 employees</a:t>
            </a:r>
          </a:p>
          <a:p>
            <a:r>
              <a:rPr lang="en-US" dirty="0"/>
              <a:t>14 branches</a:t>
            </a:r>
          </a:p>
          <a:p>
            <a:r>
              <a:rPr lang="en-US" dirty="0"/>
              <a:t>Locally owned</a:t>
            </a:r>
          </a:p>
          <a:p>
            <a:r>
              <a:rPr lang="en-US" dirty="0"/>
              <a:t>Over $1 billion in assets</a:t>
            </a:r>
          </a:p>
        </p:txBody>
      </p:sp>
      <p:pic>
        <p:nvPicPr>
          <p:cNvPr id="373762" name="Picture 2" descr="C:\Documents and Settings\Tim Huddleston\My Documents\My Pictures\Microsoft Clip Organizer\PH02240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447800"/>
            <a:ext cx="3886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</a:t>
            </a:r>
            <a:r>
              <a:rPr lang="en-US" baseline="0" dirty="0"/>
              <a:t> Wanted</a:t>
            </a:r>
            <a:r>
              <a:rPr lang="en-US" dirty="0"/>
              <a:t>: Tellers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face our clients see</a:t>
            </a:r>
          </a:p>
          <a:p>
            <a:r>
              <a:rPr lang="en-US" dirty="0"/>
              <a:t>Handle most of our cash transactions</a:t>
            </a:r>
          </a:p>
          <a:p>
            <a:r>
              <a:rPr lang="en-US" dirty="0"/>
              <a:t>Assist customers in opening accounts</a:t>
            </a:r>
          </a:p>
          <a:p>
            <a:r>
              <a:rPr lang="en-US" dirty="0"/>
              <a:t>Answer customer questions</a:t>
            </a:r>
          </a:p>
          <a:p>
            <a:r>
              <a:rPr lang="en-US" dirty="0"/>
              <a:t>Refer customers to managers for help with problems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B.A. in Business, Accounting, or Math preferred</a:t>
            </a:r>
          </a:p>
          <a:p>
            <a:r>
              <a:rPr lang="en-US" dirty="0"/>
              <a:t>At least 2 years in a similar position</a:t>
            </a:r>
          </a:p>
          <a:p>
            <a:r>
              <a:rPr lang="en-US" dirty="0"/>
              <a:t>Retail sales or customer service experience a plus</a:t>
            </a:r>
          </a:p>
          <a:p>
            <a:r>
              <a:rPr lang="en-US" dirty="0"/>
              <a:t>Ongoing training and reimbursement for continuing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Competitive salary</a:t>
            </a:r>
          </a:p>
          <a:p>
            <a:r>
              <a:rPr lang="en-US" dirty="0"/>
              <a:t>Full company-sponsored insurance plans</a:t>
            </a:r>
          </a:p>
          <a:p>
            <a:r>
              <a:rPr lang="en-US" dirty="0"/>
              <a:t>Retirement and 401(k) plans</a:t>
            </a:r>
          </a:p>
        </p:txBody>
      </p:sp>
      <p:pic>
        <p:nvPicPr>
          <p:cNvPr id="374787" name="Picture 3" descr="C:\Documents and Settings\Tim Huddleston\My Documents\My Pictures\Microsoft Clip Organizer\j04026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32000"/>
          <a:stretch>
            <a:fillRect/>
          </a:stretch>
        </p:blipFill>
        <p:spPr bwMode="auto">
          <a:xfrm>
            <a:off x="4876800" y="1447800"/>
            <a:ext cx="3886200" cy="4571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attentes modestes</a:t>
            </a:r>
          </a:p>
        </p:txBody>
      </p:sp>
      <p:graphicFrame>
        <p:nvGraphicFramePr>
          <p:cNvPr id="6" name="Espace réservé du contenu 5" descr="Graphique à barres montrant les recettes et les dépenses pour les trimestres 4, 1, 2 et 3." title="Graphique des prévisions de profi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428943"/>
              </p:ext>
            </p:extLst>
          </p:nvPr>
        </p:nvGraphicFramePr>
        <p:xfrm>
          <a:off x="1143000" y="1504950"/>
          <a:ext cx="7244954" cy="466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E3F83F6-8F5A-4E6A-9557-B6A5EDC7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000000">
                    <a:lumMod val="50000"/>
                    <a:lumOff val="50000"/>
                  </a:srgbClr>
                </a:solidFill>
              </a:rPr>
              <a:t>Des attentes modestes</a:t>
            </a:r>
          </a:p>
        </p:txBody>
      </p:sp>
    </p:spTree>
    <p:extLst>
      <p:ext uri="{BB962C8B-B14F-4D97-AF65-F5344CB8AC3E}">
        <p14:creationId xmlns:p14="http://schemas.microsoft.com/office/powerpoint/2010/main" val="702451481"/>
      </p:ext>
    </p:extLst>
  </p:cSld>
  <p:clrMapOvr>
    <a:masterClrMapping/>
  </p:clrMapOvr>
</p:sld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53</TotalTime>
  <Words>180</Words>
  <Application>Microsoft Office PowerPoint</Application>
  <PresentationFormat>Affichage à l'écran (4:3)</PresentationFormat>
  <Paragraphs>33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Calibri</vt:lpstr>
      <vt:lpstr>Tahoma</vt:lpstr>
      <vt:lpstr>Times New Roman</vt:lpstr>
      <vt:lpstr>Wingdings</vt:lpstr>
      <vt:lpstr>Central business district design template</vt:lpstr>
      <vt:lpstr>Woodgrove Bank Corp.</vt:lpstr>
      <vt:lpstr>About Woodgrove Bank</vt:lpstr>
      <vt:lpstr>Help Wanted: Tellers</vt:lpstr>
      <vt:lpstr>Qualifications</vt:lpstr>
      <vt:lpstr>The Package</vt:lpstr>
      <vt:lpstr>Des attentes modestes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Riadh HAJJI</cp:lastModifiedBy>
  <cp:revision>15</cp:revision>
  <dcterms:created xsi:type="dcterms:W3CDTF">2006-09-27T20:00:24Z</dcterms:created>
  <dcterms:modified xsi:type="dcterms:W3CDTF">2022-11-21T12:37:38Z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