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7" d="100"/>
          <a:sy n="87" d="100"/>
        </p:scale>
        <p:origin x="62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2015</c:v>
                </c:pt>
              </c:strCache>
            </c:strRef>
          </c:tx>
          <c:spPr>
            <a:solidFill>
              <a:schemeClr val="accent1"/>
            </a:solidFill>
            <a:ln>
              <a:noFill/>
            </a:ln>
            <a:effectLst/>
            <a:sp3d/>
          </c:spPr>
          <c:invertIfNegative val="0"/>
          <c:cat>
            <c:strRef>
              <c:f>Feuil1!$A$2:$A$5</c:f>
              <c:strCache>
                <c:ptCount val="4"/>
                <c:pt idx="0">
                  <c:v>Tunis-Gabes</c:v>
                </c:pt>
                <c:pt idx="1">
                  <c:v>Tunis-Ghardimaou</c:v>
                </c:pt>
                <c:pt idx="2">
                  <c:v>Sfax-Metlaoui</c:v>
                </c:pt>
                <c:pt idx="3">
                  <c:v>Tunis-Bizerte</c:v>
                </c:pt>
              </c:strCache>
            </c:strRef>
          </c:cat>
          <c:val>
            <c:numRef>
              <c:f>Feuil1!$B$2:$B$5</c:f>
              <c:numCache>
                <c:formatCode>General</c:formatCode>
                <c:ptCount val="4"/>
                <c:pt idx="0">
                  <c:v>2415181</c:v>
                </c:pt>
                <c:pt idx="1">
                  <c:v>599855</c:v>
                </c:pt>
                <c:pt idx="2">
                  <c:v>274065</c:v>
                </c:pt>
                <c:pt idx="3">
                  <c:v>125684</c:v>
                </c:pt>
              </c:numCache>
            </c:numRef>
          </c:val>
        </c:ser>
        <c:ser>
          <c:idx val="1"/>
          <c:order val="1"/>
          <c:tx>
            <c:strRef>
              <c:f>Feuil1!$C$1</c:f>
              <c:strCache>
                <c:ptCount val="1"/>
                <c:pt idx="0">
                  <c:v>2016</c:v>
                </c:pt>
              </c:strCache>
            </c:strRef>
          </c:tx>
          <c:spPr>
            <a:solidFill>
              <a:schemeClr val="accent2"/>
            </a:solidFill>
            <a:ln>
              <a:noFill/>
            </a:ln>
            <a:effectLst/>
            <a:sp3d/>
          </c:spPr>
          <c:invertIfNegative val="0"/>
          <c:cat>
            <c:strRef>
              <c:f>Feuil1!$A$2:$A$5</c:f>
              <c:strCache>
                <c:ptCount val="4"/>
                <c:pt idx="0">
                  <c:v>Tunis-Gabes</c:v>
                </c:pt>
                <c:pt idx="1">
                  <c:v>Tunis-Ghardimaou</c:v>
                </c:pt>
                <c:pt idx="2">
                  <c:v>Sfax-Metlaoui</c:v>
                </c:pt>
                <c:pt idx="3">
                  <c:v>Tunis-Bizerte</c:v>
                </c:pt>
              </c:strCache>
            </c:strRef>
          </c:cat>
          <c:val>
            <c:numRef>
              <c:f>Feuil1!$C$2:$C$5</c:f>
              <c:numCache>
                <c:formatCode>General</c:formatCode>
                <c:ptCount val="4"/>
                <c:pt idx="0">
                  <c:v>2164052</c:v>
                </c:pt>
                <c:pt idx="1">
                  <c:v>667605</c:v>
                </c:pt>
                <c:pt idx="2">
                  <c:v>103351</c:v>
                </c:pt>
                <c:pt idx="3">
                  <c:v>236087</c:v>
                </c:pt>
              </c:numCache>
            </c:numRef>
          </c:val>
        </c:ser>
        <c:ser>
          <c:idx val="2"/>
          <c:order val="2"/>
          <c:tx>
            <c:strRef>
              <c:f>Feuil1!$D$1</c:f>
              <c:strCache>
                <c:ptCount val="1"/>
                <c:pt idx="0">
                  <c:v>2017</c:v>
                </c:pt>
              </c:strCache>
            </c:strRef>
          </c:tx>
          <c:spPr>
            <a:solidFill>
              <a:schemeClr val="accent3"/>
            </a:solidFill>
            <a:ln>
              <a:noFill/>
            </a:ln>
            <a:effectLst/>
            <a:sp3d/>
          </c:spPr>
          <c:invertIfNegative val="0"/>
          <c:cat>
            <c:strRef>
              <c:f>Feuil1!$A$2:$A$5</c:f>
              <c:strCache>
                <c:ptCount val="4"/>
                <c:pt idx="0">
                  <c:v>Tunis-Gabes</c:v>
                </c:pt>
                <c:pt idx="1">
                  <c:v>Tunis-Ghardimaou</c:v>
                </c:pt>
                <c:pt idx="2">
                  <c:v>Sfax-Metlaoui</c:v>
                </c:pt>
                <c:pt idx="3">
                  <c:v>Tunis-Bizerte</c:v>
                </c:pt>
              </c:strCache>
            </c:strRef>
          </c:cat>
          <c:val>
            <c:numRef>
              <c:f>Feuil1!$D$2:$D$5</c:f>
              <c:numCache>
                <c:formatCode>General</c:formatCode>
                <c:ptCount val="4"/>
                <c:pt idx="0">
                  <c:v>2164052</c:v>
                </c:pt>
                <c:pt idx="1">
                  <c:v>667605</c:v>
                </c:pt>
                <c:pt idx="2">
                  <c:v>103351</c:v>
                </c:pt>
                <c:pt idx="3">
                  <c:v>236087</c:v>
                </c:pt>
              </c:numCache>
            </c:numRef>
          </c:val>
        </c:ser>
        <c:dLbls>
          <c:showLegendKey val="0"/>
          <c:showVal val="0"/>
          <c:showCatName val="0"/>
          <c:showSerName val="0"/>
          <c:showPercent val="0"/>
          <c:showBubbleSize val="0"/>
        </c:dLbls>
        <c:gapWidth val="150"/>
        <c:shape val="box"/>
        <c:axId val="329097456"/>
        <c:axId val="329097848"/>
        <c:axId val="0"/>
      </c:bar3DChart>
      <c:catAx>
        <c:axId val="3290974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29097848"/>
        <c:crosses val="autoZero"/>
        <c:auto val="1"/>
        <c:lblAlgn val="ctr"/>
        <c:lblOffset val="100"/>
        <c:noMultiLvlLbl val="0"/>
      </c:catAx>
      <c:valAx>
        <c:axId val="329097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29097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3C603464-EC53-45A0-B3A2-E4748C28B35C}" type="datetimeFigureOut">
              <a:rPr lang="fr-FR" smtClean="0"/>
              <a:t>06/01/2019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156221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C603464-EC53-45A0-B3A2-E4748C28B35C}" type="datetimeFigureOut">
              <a:rPr lang="fr-FR" smtClean="0"/>
              <a:t>06/01/2019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156006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C603464-EC53-45A0-B3A2-E4748C28B35C}" type="datetimeFigureOut">
              <a:rPr lang="fr-FR" smtClean="0"/>
              <a:t>06/01/2019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187128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C603464-EC53-45A0-B3A2-E4748C28B35C}" type="datetimeFigureOut">
              <a:rPr lang="fr-FR" smtClean="0"/>
              <a:t>06/01/2019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402826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3C603464-EC53-45A0-B3A2-E4748C28B35C}" type="datetimeFigureOut">
              <a:rPr lang="fr-FR" smtClean="0"/>
              <a:t>06/01/2019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199574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C603464-EC53-45A0-B3A2-E4748C28B35C}" type="datetimeFigureOut">
              <a:rPr lang="fr-FR" smtClean="0"/>
              <a:t>06/01/2019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69561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C603464-EC53-45A0-B3A2-E4748C28B35C}" type="datetimeFigureOut">
              <a:rPr lang="fr-FR" smtClean="0"/>
              <a:t>06/01/2019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179174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C603464-EC53-45A0-B3A2-E4748C28B35C}" type="datetimeFigureOut">
              <a:rPr lang="fr-FR" smtClean="0"/>
              <a:t>06/01/2019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2937405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C603464-EC53-45A0-B3A2-E4748C28B35C}" type="datetimeFigureOut">
              <a:rPr lang="fr-FR" smtClean="0"/>
              <a:t>06/01/2019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146935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C603464-EC53-45A0-B3A2-E4748C28B35C}" type="datetimeFigureOut">
              <a:rPr lang="fr-FR" smtClean="0"/>
              <a:t>06/01/2019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364801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C603464-EC53-45A0-B3A2-E4748C28B35C}" type="datetimeFigureOut">
              <a:rPr lang="fr-FR" smtClean="0"/>
              <a:t>06/01/2019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374B8-44A0-4160-AC3E-2B440AF4C1DE}" type="slidenum">
              <a:rPr lang="fr-FR" smtClean="0"/>
              <a:t>‹N°›</a:t>
            </a:fld>
            <a:endParaRPr lang="fr-FR"/>
          </a:p>
        </p:txBody>
      </p:sp>
    </p:spTree>
    <p:extLst>
      <p:ext uri="{BB962C8B-B14F-4D97-AF65-F5344CB8AC3E}">
        <p14:creationId xmlns:p14="http://schemas.microsoft.com/office/powerpoint/2010/main" val="4102688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03464-EC53-45A0-B3A2-E4748C28B35C}" type="datetimeFigureOut">
              <a:rPr lang="fr-FR" smtClean="0"/>
              <a:t>06/01/2019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374B8-44A0-4160-AC3E-2B440AF4C1DE}" type="slidenum">
              <a:rPr lang="fr-FR" smtClean="0"/>
              <a:t>‹N°›</a:t>
            </a:fld>
            <a:endParaRPr lang="fr-FR"/>
          </a:p>
        </p:txBody>
      </p:sp>
    </p:spTree>
    <p:extLst>
      <p:ext uri="{BB962C8B-B14F-4D97-AF65-F5344CB8AC3E}">
        <p14:creationId xmlns:p14="http://schemas.microsoft.com/office/powerpoint/2010/main" val="43639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pPr algn="ctr"/>
            <a:r>
              <a:rPr lang="fr-FR" sz="6000" b="1" dirty="0">
                <a:solidFill>
                  <a:srgbClr val="7030A0"/>
                </a:solidFill>
                <a:latin typeface="Arial Black" panose="020B0A04020102020204" pitchFamily="34" charset="0"/>
              </a:rPr>
              <a:t>Types de trains</a:t>
            </a: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9660" y="1434889"/>
            <a:ext cx="8772679" cy="5423111"/>
          </a:xfrm>
        </p:spPr>
      </p:pic>
    </p:spTree>
    <p:extLst>
      <p:ext uri="{BB962C8B-B14F-4D97-AF65-F5344CB8AC3E}">
        <p14:creationId xmlns:p14="http://schemas.microsoft.com/office/powerpoint/2010/main" val="273015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b="1" dirty="0">
                <a:latin typeface="Arial Black" panose="020B0A04020102020204" pitchFamily="34" charset="0"/>
              </a:rPr>
              <a:t>Types de trains</a:t>
            </a:r>
            <a:endParaRPr lang="fr-FR" dirty="0"/>
          </a:p>
        </p:txBody>
      </p:sp>
      <p:sp>
        <p:nvSpPr>
          <p:cNvPr id="5" name="Espace réservé du contenu 4"/>
          <p:cNvSpPr>
            <a:spLocks noGrp="1"/>
          </p:cNvSpPr>
          <p:nvPr>
            <p:ph idx="1"/>
          </p:nvPr>
        </p:nvSpPr>
        <p:spPr/>
        <p:txBody>
          <a:bodyPr>
            <a:normAutofit lnSpcReduction="10000"/>
          </a:bodyPr>
          <a:lstStyle/>
          <a:p>
            <a:r>
              <a:rPr lang="fr-FR" b="1" dirty="0"/>
              <a:t>Les trains de voyageurs</a:t>
            </a:r>
            <a:r>
              <a:rPr lang="fr-FR" dirty="0"/>
              <a:t> :</a:t>
            </a:r>
          </a:p>
          <a:p>
            <a:pPr marL="0" indent="0">
              <a:buNone/>
            </a:pPr>
            <a:r>
              <a:rPr lang="fr-FR" sz="2800" dirty="0"/>
              <a:t>sont constitués par des automotrices , sont souvent adaptés aux distances à parcourir et à la période de transport. Ils peuvent intégrer des voitures destinées à la restauration</a:t>
            </a:r>
          </a:p>
          <a:p>
            <a:r>
              <a:rPr lang="fr-FR" sz="2800" b="1" dirty="0"/>
              <a:t>Les trains de marchandises</a:t>
            </a:r>
            <a:r>
              <a:rPr lang="fr-FR" sz="2800" dirty="0"/>
              <a:t> :</a:t>
            </a:r>
          </a:p>
          <a:p>
            <a:pPr marL="0" indent="0">
              <a:buNone/>
            </a:pPr>
            <a:r>
              <a:rPr lang="fr-FR" sz="2800" dirty="0"/>
              <a:t>Les trains de marchandises, appelés trains de fret en France, comprennent des wagons ou du matériel à voyageurs devant être acheminé dans la même direction.</a:t>
            </a:r>
          </a:p>
        </p:txBody>
      </p:sp>
      <p:sp>
        <p:nvSpPr>
          <p:cNvPr id="6" name="Espace réservé du texte 5"/>
          <p:cNvSpPr>
            <a:spLocks noGrp="1"/>
          </p:cNvSpPr>
          <p:nvPr>
            <p:ph type="body" sz="half" idx="2"/>
          </p:nvPr>
        </p:nvSpPr>
        <p:spPr/>
        <p:txBody>
          <a:bodyPr>
            <a:normAutofit fontScale="92500"/>
          </a:bodyPr>
          <a:lstStyle/>
          <a:p>
            <a:r>
              <a:rPr lang="fr-FR" sz="2400" dirty="0"/>
              <a:t>Le terme « train » désigne plusieurs types de convois. Le plus connu consiste en une (éventuellement plusieurs) locomotive(s) et des véhicules ferroviaires, voitures ou wagons. Il peut aussi s'agir de plusieurs éléments autonomes constituant un train d'automoteurs. Il a aussi existé des trains simplement poussés à la main ou tirés par des chevaux.</a:t>
            </a:r>
          </a:p>
        </p:txBody>
      </p:sp>
    </p:spTree>
    <p:extLst>
      <p:ext uri="{BB962C8B-B14F-4D97-AF65-F5344CB8AC3E}">
        <p14:creationId xmlns:p14="http://schemas.microsoft.com/office/powerpoint/2010/main" val="91206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4800" b="1" dirty="0">
                <a:solidFill>
                  <a:schemeClr val="accent1"/>
                </a:solidFill>
              </a:rPr>
              <a:t>Les trains de voyageurs</a:t>
            </a:r>
            <a:endParaRPr lang="fr-FR" sz="4800" dirty="0">
              <a:solidFill>
                <a:schemeClr val="accent1"/>
              </a:solidFill>
            </a:endParaRPr>
          </a:p>
        </p:txBody>
      </p:sp>
      <p:pic>
        <p:nvPicPr>
          <p:cNvPr id="8" name="Espace réservé pour une image  7"/>
          <p:cNvPicPr>
            <a:picLocks noGrp="1" noChangeAspect="1"/>
          </p:cNvPicPr>
          <p:nvPr>
            <p:ph type="pic" idx="1"/>
          </p:nvPr>
        </p:nvPicPr>
        <p:blipFill>
          <a:blip r:embed="rId2">
            <a:extLst>
              <a:ext uri="{28A0092B-C50C-407E-A947-70E740481C1C}">
                <a14:useLocalDpi xmlns:a14="http://schemas.microsoft.com/office/drawing/2010/main" val="0"/>
              </a:ext>
            </a:extLst>
          </a:blip>
          <a:srcRect t="4762" b="4762"/>
          <a:stretch>
            <a:fillRect/>
          </a:stretch>
        </p:blipFill>
        <p:spPr/>
      </p:pic>
      <p:sp>
        <p:nvSpPr>
          <p:cNvPr id="7" name="Espace réservé du texte 6"/>
          <p:cNvSpPr>
            <a:spLocks noGrp="1"/>
          </p:cNvSpPr>
          <p:nvPr>
            <p:ph type="body" sz="half" idx="2"/>
          </p:nvPr>
        </p:nvSpPr>
        <p:spPr/>
        <p:txBody>
          <a:bodyPr>
            <a:normAutofit fontScale="92500" lnSpcReduction="20000"/>
          </a:bodyPr>
          <a:lstStyle/>
          <a:p>
            <a:r>
              <a:rPr lang="fr-FR" sz="3600" dirty="0"/>
              <a:t>sont constitués par des automotrices , sont souvent adaptés aux distances à parcourir et à la période de transport. Ils peuvent intégrer des voitures destinées à la restauration</a:t>
            </a:r>
          </a:p>
          <a:p>
            <a:endParaRPr lang="fr-FR" dirty="0"/>
          </a:p>
        </p:txBody>
      </p:sp>
    </p:spTree>
    <p:extLst>
      <p:ext uri="{BB962C8B-B14F-4D97-AF65-F5344CB8AC3E}">
        <p14:creationId xmlns:p14="http://schemas.microsoft.com/office/powerpoint/2010/main" val="350684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fr-FR" sz="4800" b="1" dirty="0">
                <a:solidFill>
                  <a:schemeClr val="accent1"/>
                </a:solidFill>
              </a:rPr>
              <a:t>Les trains de marchandises</a:t>
            </a:r>
            <a:endParaRPr lang="fr-FR" sz="4800" dirty="0">
              <a:solidFill>
                <a:schemeClr val="accent1"/>
              </a:solidFill>
            </a:endParaRPr>
          </a:p>
        </p:txBody>
      </p:sp>
      <p:sp>
        <p:nvSpPr>
          <p:cNvPr id="7" name="Espace réservé du texte 6"/>
          <p:cNvSpPr>
            <a:spLocks noGrp="1"/>
          </p:cNvSpPr>
          <p:nvPr>
            <p:ph type="body" sz="half" idx="2"/>
          </p:nvPr>
        </p:nvSpPr>
        <p:spPr/>
        <p:txBody>
          <a:bodyPr>
            <a:normAutofit fontScale="92500" lnSpcReduction="20000"/>
          </a:bodyPr>
          <a:lstStyle/>
          <a:p>
            <a:r>
              <a:rPr lang="fr-FR" sz="3600" dirty="0"/>
              <a:t>Les trains de marchandises, appelés trains de fret en France, comprennent des wagons ou du matériel à voyageurs devant être acheminé dans la même direction.</a:t>
            </a:r>
          </a:p>
          <a:p>
            <a:endParaRPr lang="fr-FR" dirty="0"/>
          </a:p>
        </p:txBody>
      </p:sp>
      <p:pic>
        <p:nvPicPr>
          <p:cNvPr id="4" name="Espace réservé pour une image  3"/>
          <p:cNvPicPr>
            <a:picLocks noGrp="1" noChangeAspect="1"/>
          </p:cNvPicPr>
          <p:nvPr>
            <p:ph type="pic" idx="1"/>
          </p:nvPr>
        </p:nvPicPr>
        <p:blipFill>
          <a:blip r:embed="rId2">
            <a:extLst>
              <a:ext uri="{28A0092B-C50C-407E-A947-70E740481C1C}">
                <a14:useLocalDpi xmlns:a14="http://schemas.microsoft.com/office/drawing/2010/main" val="0"/>
              </a:ext>
            </a:extLst>
          </a:blip>
          <a:srcRect l="7689" r="7689"/>
          <a:stretch>
            <a:fillRect/>
          </a:stretch>
        </p:blipFill>
        <p:spPr>
          <a:xfrm>
            <a:off x="5183188" y="648929"/>
            <a:ext cx="6172200" cy="5212121"/>
          </a:xfrm>
        </p:spPr>
      </p:pic>
    </p:spTree>
    <p:extLst>
      <p:ext uri="{BB962C8B-B14F-4D97-AF65-F5344CB8AC3E}">
        <p14:creationId xmlns:p14="http://schemas.microsoft.com/office/powerpoint/2010/main" val="1283142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algn="ctr"/>
            <a:r>
              <a:rPr lang="fr-FR" b="1" dirty="0"/>
              <a:t>Trafic réalisé en 2013</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165914585"/>
              </p:ext>
            </p:extLst>
          </p:nvPr>
        </p:nvGraphicFramePr>
        <p:xfrm>
          <a:off x="838200" y="1825625"/>
          <a:ext cx="10515600" cy="32156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xmlns="" val="1533306007"/>
                    </a:ext>
                  </a:extLst>
                </a:gridCol>
                <a:gridCol w="3505200">
                  <a:extLst>
                    <a:ext uri="{9D8B030D-6E8A-4147-A177-3AD203B41FA5}">
                      <a16:colId xmlns:a16="http://schemas.microsoft.com/office/drawing/2014/main" xmlns="" val="3181827123"/>
                    </a:ext>
                  </a:extLst>
                </a:gridCol>
                <a:gridCol w="3505200">
                  <a:extLst>
                    <a:ext uri="{9D8B030D-6E8A-4147-A177-3AD203B41FA5}">
                      <a16:colId xmlns:a16="http://schemas.microsoft.com/office/drawing/2014/main" xmlns="" val="629983024"/>
                    </a:ext>
                  </a:extLst>
                </a:gridCol>
              </a:tblGrid>
              <a:tr h="370840">
                <a:tc>
                  <a:txBody>
                    <a:bodyPr/>
                    <a:lstStyle/>
                    <a:p>
                      <a:pPr algn="ctr"/>
                      <a:r>
                        <a:rPr lang="fr-FR" sz="2800" dirty="0">
                          <a:effectLst/>
                        </a:rPr>
                        <a:t>TRAFIC</a:t>
                      </a:r>
                      <a:endParaRPr lang="fr-FR" sz="2800" b="0" dirty="0">
                        <a:solidFill>
                          <a:srgbClr val="FF99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dirty="0">
                          <a:effectLst/>
                        </a:rPr>
                        <a:t>Nombre en million</a:t>
                      </a:r>
                      <a:endParaRPr lang="fr-FR" sz="2800" b="0" dirty="0">
                        <a:solidFill>
                          <a:srgbClr val="FF99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fr-FR" sz="2800" kern="1200" dirty="0">
                          <a:solidFill>
                            <a:schemeClr val="tx1"/>
                          </a:solidFill>
                          <a:effectLst/>
                          <a:latin typeface="+mn-lt"/>
                          <a:ea typeface="+mn-ea"/>
                          <a:cs typeface="+mn-cs"/>
                        </a:rPr>
                        <a:t>Recette du trafic en MD</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98407922"/>
                  </a:ext>
                </a:extLst>
              </a:tr>
              <a:tr h="370840">
                <a:tc>
                  <a:txBody>
                    <a:bodyPr/>
                    <a:lstStyle/>
                    <a:p>
                      <a:pPr algn="l"/>
                      <a:r>
                        <a:rPr lang="fr-FR" sz="2800">
                          <a:effectLst/>
                        </a:rPr>
                        <a:t>Voyageurs Banlieues</a:t>
                      </a:r>
                      <a:endParaRPr lang="fr-FR" sz="2800" b="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dirty="0">
                          <a:effectLst/>
                        </a:rPr>
                        <a:t>31,8 V</a:t>
                      </a: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fr-FR" sz="2800" kern="1200" dirty="0">
                          <a:solidFill>
                            <a:schemeClr val="tx1"/>
                          </a:solidFill>
                          <a:effectLst/>
                          <a:latin typeface="+mn-lt"/>
                          <a:ea typeface="+mn-ea"/>
                          <a:cs typeface="+mn-cs"/>
                        </a:rPr>
                        <a:t>11</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34387352"/>
                  </a:ext>
                </a:extLst>
              </a:tr>
              <a:tr h="370840">
                <a:tc>
                  <a:txBody>
                    <a:bodyPr/>
                    <a:lstStyle/>
                    <a:p>
                      <a:pPr algn="l"/>
                      <a:r>
                        <a:rPr lang="fr-FR" sz="2800" dirty="0">
                          <a:effectLst/>
                        </a:rPr>
                        <a:t>Voyageurs Grandes lignes</a:t>
                      </a: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dirty="0">
                          <a:effectLst/>
                        </a:rPr>
                        <a:t>4,5 V</a:t>
                      </a: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fr-FR" sz="2800" kern="1200" dirty="0">
                          <a:solidFill>
                            <a:schemeClr val="tx1"/>
                          </a:solidFill>
                          <a:effectLst/>
                          <a:latin typeface="+mn-lt"/>
                          <a:ea typeface="+mn-ea"/>
                          <a:cs typeface="+mn-cs"/>
                        </a:rPr>
                        <a:t>35</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16688474"/>
                  </a:ext>
                </a:extLst>
              </a:tr>
              <a:tr h="370840">
                <a:tc>
                  <a:txBody>
                    <a:bodyPr/>
                    <a:lstStyle/>
                    <a:p>
                      <a:pPr algn="l"/>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endParaRPr lang="fr-FR" sz="2800" kern="1200" dirty="0">
                        <a:solidFill>
                          <a:schemeClr val="tx1"/>
                        </a:solidFill>
                        <a:effectLst/>
                        <a:latin typeface="+mn-lt"/>
                        <a:ea typeface="+mn-ea"/>
                        <a:cs typeface="+mn-cs"/>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36931484"/>
                  </a:ext>
                </a:extLst>
              </a:tr>
              <a:tr h="370840">
                <a:tc>
                  <a:txBody>
                    <a:bodyPr/>
                    <a:lstStyle/>
                    <a:p>
                      <a:pPr algn="l"/>
                      <a:r>
                        <a:rPr lang="fr-FR" sz="2800" dirty="0">
                          <a:effectLst/>
                        </a:rPr>
                        <a:t>Fret</a:t>
                      </a: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dirty="0">
                          <a:effectLst/>
                        </a:rPr>
                        <a:t>1,827  T</a:t>
                      </a: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fr-FR" sz="2800" kern="1200" dirty="0">
                          <a:solidFill>
                            <a:schemeClr val="tx1"/>
                          </a:solidFill>
                          <a:effectLst/>
                          <a:latin typeface="+mn-lt"/>
                          <a:ea typeface="+mn-ea"/>
                          <a:cs typeface="+mn-cs"/>
                        </a:rPr>
                        <a:t>16,024</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71990848"/>
                  </a:ext>
                </a:extLst>
              </a:tr>
              <a:tr h="370840">
                <a:tc>
                  <a:txBody>
                    <a:bodyPr/>
                    <a:lstStyle/>
                    <a:p>
                      <a:pPr algn="l"/>
                      <a:r>
                        <a:rPr lang="fr-FR" sz="2800" dirty="0">
                          <a:effectLst/>
                        </a:rPr>
                        <a:t>Phosphate</a:t>
                      </a: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800" dirty="0">
                          <a:effectLst/>
                        </a:rPr>
                        <a:t>2,808 T</a:t>
                      </a:r>
                      <a:endParaRPr lang="fr-FR" sz="2800" b="0" dirty="0">
                        <a:solidFill>
                          <a:srgbClr val="000000"/>
                        </a:solidFill>
                        <a:effectLst/>
                        <a:latin typeface="Georgia" panose="02040502050405020303" pitchFamily="18" charset="0"/>
                      </a:endParaRP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fr-FR" sz="2800" kern="1200" dirty="0">
                          <a:solidFill>
                            <a:schemeClr val="tx1"/>
                          </a:solidFill>
                          <a:effectLst/>
                          <a:latin typeface="+mn-lt"/>
                          <a:ea typeface="+mn-ea"/>
                          <a:cs typeface="+mn-cs"/>
                        </a:rPr>
                        <a:t>15,518</a:t>
                      </a:r>
                    </a:p>
                  </a:txBody>
                  <a:tcPr marL="19050" marR="19050" marT="19050" marB="190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60249741"/>
                  </a:ext>
                </a:extLst>
              </a:tr>
            </a:tbl>
          </a:graphicData>
        </a:graphic>
      </p:graphicFrame>
    </p:spTree>
    <p:extLst>
      <p:ext uri="{BB962C8B-B14F-4D97-AF65-F5344CB8AC3E}">
        <p14:creationId xmlns:p14="http://schemas.microsoft.com/office/powerpoint/2010/main" val="128913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1484312" y="1600200"/>
            <a:ext cx="3549121" cy="838200"/>
          </a:xfrm>
        </p:spPr>
        <p:txBody>
          <a:bodyPr>
            <a:noAutofit/>
          </a:bodyPr>
          <a:lstStyle/>
          <a:p>
            <a:r>
              <a:rPr lang="fr-FR" sz="2800" b="1" dirty="0" smtClean="0"/>
              <a:t>Le trafic des voyageurs par ligne</a:t>
            </a:r>
            <a:endParaRPr lang="fr-FR" sz="2800" b="1" dirty="0"/>
          </a:p>
        </p:txBody>
      </p:sp>
      <p:graphicFrame>
        <p:nvGraphicFramePr>
          <p:cNvPr id="15" name="Espace réservé du contenu 14"/>
          <p:cNvGraphicFramePr>
            <a:graphicFrameLocks noGrp="1"/>
          </p:cNvGraphicFramePr>
          <p:nvPr>
            <p:ph idx="1"/>
          </p:nvPr>
        </p:nvGraphicFramePr>
        <p:xfrm>
          <a:off x="5262563" y="685800"/>
          <a:ext cx="6240462"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11" name="Espace réservé du texte 10"/>
          <p:cNvSpPr>
            <a:spLocks noGrp="1"/>
          </p:cNvSpPr>
          <p:nvPr>
            <p:ph type="body" sz="half" idx="2"/>
          </p:nvPr>
        </p:nvSpPr>
        <p:spPr>
          <a:xfrm>
            <a:off x="1484312" y="2438400"/>
            <a:ext cx="3549121" cy="1828800"/>
          </a:xfrm>
        </p:spPr>
        <p:txBody>
          <a:bodyPr anchor="t">
            <a:noAutofit/>
          </a:bodyPr>
          <a:lstStyle/>
          <a:p>
            <a:pPr algn="l"/>
            <a:r>
              <a:rPr lang="fr-FR" dirty="0" smtClean="0"/>
              <a:t>La baisse du trafic des grandes lignes pour l’année 2016 et comparativement à l’année 2015 est à l’origine de facteurs exogènes et endogène</a:t>
            </a:r>
          </a:p>
          <a:p>
            <a:pPr algn="l"/>
            <a:r>
              <a:rPr lang="fr-FR" dirty="0" smtClean="0"/>
              <a:t>L’augmentation de la mobilité des bénéficiaires de la gratuité a causé une diminution de l’offre aux voyageurs ordinaires sur nos trains de l’ordre  de 33% en moyenne et atteint sur certains trains 95% des places offertes en plus de la dégradation de la qualité service. </a:t>
            </a:r>
            <a:endParaRPr lang="fr-FR" dirty="0"/>
          </a:p>
        </p:txBody>
      </p:sp>
    </p:spTree>
    <p:extLst>
      <p:ext uri="{BB962C8B-B14F-4D97-AF65-F5344CB8AC3E}">
        <p14:creationId xmlns:p14="http://schemas.microsoft.com/office/powerpoint/2010/main" val="147871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algn="ctr"/>
            <a:r>
              <a:rPr lang="fr-FR" b="1" dirty="0"/>
              <a:t>Trafic réalisé en 2013</a:t>
            </a:r>
            <a:endParaRPr lang="fr-FR" dirty="0"/>
          </a:p>
        </p:txBody>
      </p:sp>
      <p:sp>
        <p:nvSpPr>
          <p:cNvPr id="8" name="Espace réservé du contenu 7"/>
          <p:cNvSpPr>
            <a:spLocks noGrp="1"/>
          </p:cNvSpPr>
          <p:nvPr>
            <p:ph idx="1"/>
          </p:nvPr>
        </p:nvSpPr>
        <p:spPr/>
        <p:txBody>
          <a:bodyPr/>
          <a:lstStyle/>
          <a:p>
            <a:endParaRPr lang="fr-FR" dirty="0"/>
          </a:p>
        </p:txBody>
      </p:sp>
    </p:spTree>
    <p:extLst>
      <p:ext uri="{BB962C8B-B14F-4D97-AF65-F5344CB8AC3E}">
        <p14:creationId xmlns:p14="http://schemas.microsoft.com/office/powerpoint/2010/main" val="2701527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162</Words>
  <Application>Microsoft Office PowerPoint</Application>
  <PresentationFormat>Grand écran</PresentationFormat>
  <Paragraphs>32</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Arial Black</vt:lpstr>
      <vt:lpstr>Calibri</vt:lpstr>
      <vt:lpstr>Calibri Light</vt:lpstr>
      <vt:lpstr>Georgia</vt:lpstr>
      <vt:lpstr>Thème Office</vt:lpstr>
      <vt:lpstr>Types de trains</vt:lpstr>
      <vt:lpstr>Types de trains</vt:lpstr>
      <vt:lpstr>Les trains de voyageurs</vt:lpstr>
      <vt:lpstr>Les trains de marchandises</vt:lpstr>
      <vt:lpstr>Trafic réalisé en 2013</vt:lpstr>
      <vt:lpstr>Le trafic des voyageurs par ligne</vt:lpstr>
      <vt:lpstr>Trafic réalisé en 2013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de trains</dc:title>
  <dc:creator>Riadh HAJJI</dc:creator>
  <cp:lastModifiedBy>bigtec</cp:lastModifiedBy>
  <cp:revision>11</cp:revision>
  <dcterms:created xsi:type="dcterms:W3CDTF">2017-01-31T13:28:20Z</dcterms:created>
  <dcterms:modified xsi:type="dcterms:W3CDTF">2019-01-06T15:40:21Z</dcterms:modified>
</cp:coreProperties>
</file>